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6" r:id="rId2"/>
    <p:sldId id="268" r:id="rId3"/>
  </p:sldIdLst>
  <p:sldSz cx="6858000" cy="9906000" type="A4"/>
  <p:notesSz cx="6797675" cy="9928225"/>
  <p:embeddedFontLst>
    <p:embeddedFont>
      <p:font typeface="Golos Text" panose="020B060402020202020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72" y="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92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1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" userDrawn="1">
          <p15:clr>
            <a:srgbClr val="F26B43"/>
          </p15:clr>
        </p15:guide>
        <p15:guide id="2" pos="346" userDrawn="1">
          <p15:clr>
            <a:srgbClr val="F26B43"/>
          </p15:clr>
        </p15:guide>
        <p15:guide id="3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:a16="http://schemas.microsoft.com/office/drawing/2014/main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9275" y="8931200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0E82C3-FF2C-0BE4-D24C-BAED266B1A9C}"/>
              </a:ext>
            </a:extLst>
          </p:cNvPr>
          <p:cNvSpPr txBox="1"/>
          <p:nvPr/>
        </p:nvSpPr>
        <p:spPr>
          <a:xfrm>
            <a:off x="4471746" y="904714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8FB865-D0F6-5275-10D3-1C9E0F4BC0D1}"/>
              </a:ext>
            </a:extLst>
          </p:cNvPr>
          <p:cNvSpPr txBox="1"/>
          <p:nvPr/>
        </p:nvSpPr>
        <p:spPr>
          <a:xfrm>
            <a:off x="552004" y="515131"/>
            <a:ext cx="610527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/>
              <a:t>У</a:t>
            </a:r>
            <a:r>
              <a:rPr lang="ru-RU" sz="2000" b="1" dirty="0" smtClean="0"/>
              <a:t>ведомления </a:t>
            </a:r>
            <a:r>
              <a:rPr lang="ru-RU" sz="2000" b="1" dirty="0"/>
              <a:t>об исчисленных </a:t>
            </a:r>
            <a:r>
              <a:rPr lang="ru-RU" sz="2000" b="1" dirty="0" smtClean="0"/>
              <a:t>суммах. Что нужно знать?</a:t>
            </a:r>
            <a:endParaRPr lang="ru-RU" sz="2000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30185"/>
              </p:ext>
            </p:extLst>
          </p:nvPr>
        </p:nvGraphicFramePr>
        <p:xfrm>
          <a:off x="552006" y="1434226"/>
          <a:ext cx="5987826" cy="757202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4767">
                  <a:extLst>
                    <a:ext uri="{9D8B030D-6E8A-4147-A177-3AD203B41FA5}">
                      <a16:colId xmlns:a16="http://schemas.microsoft.com/office/drawing/2014/main" val="2605614683"/>
                    </a:ext>
                  </a:extLst>
                </a:gridCol>
                <a:gridCol w="3543059">
                  <a:extLst>
                    <a:ext uri="{9D8B030D-6E8A-4147-A177-3AD203B41FA5}">
                      <a16:colId xmlns:a16="http://schemas.microsoft.com/office/drawing/2014/main" val="3360677564"/>
                    </a:ext>
                  </a:extLst>
                </a:gridCol>
              </a:tblGrid>
              <a:tr h="232349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392177"/>
                  </a:ext>
                </a:extLst>
              </a:tr>
              <a:tr h="162219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 декабря 2023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заканчивается переходный период, связанный с внедрением ЕНС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уплата авансовых платежей, вместо подачи уведомлений</a:t>
                      </a:r>
                    </a:p>
                    <a:p>
                      <a:endParaRPr lang="ru-RU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п. 12 ст. 4 Федерального закона от 14.07.2022 № 263-ФЗ</a:t>
                      </a:r>
                    </a:p>
                    <a:p>
                      <a:endParaRPr lang="ru-RU" sz="1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  <a:tabLst>
                          <a:tab pos="4870450" algn="l"/>
                          <a:tab pos="6860540" algn="l"/>
                          <a:tab pos="7687309" algn="l"/>
                        </a:tabLst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пени за ошибки в уведомлениях не начисляются если на ЕНС достаточно средств для погашения обязанности по уплате налогов. </a:t>
                      </a:r>
                    </a:p>
                    <a:p>
                      <a:endParaRPr lang="ru-RU" sz="1000" b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Roboto" panose="020B0604020202020204" pitchFamily="2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Российской Федерации от 29.03.2023 № 500 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106732"/>
                  </a:ext>
                </a:extLst>
              </a:tr>
              <a:tr h="73462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 1 января 2024 года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можно представлять </a:t>
                      </a:r>
                      <a:r>
                        <a:rPr lang="ru-RU" sz="12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ТОЛЬКО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уведомление об исчисленных налогах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Уведомление подается по форме, утверждённой приказом ФНС России от 02.11.2022 № ЕД -7-8-/1047@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Достаточно одного уведомления по всем авансам, причем, можно оформить одно уведомление сразу на несколько периодов.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Для исключения ошибок, введены контрольные соотношения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Автозаполнение в учетных (бухгалтерских) системах и Личном кабинете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Для ИП предусмотрено использование неквалифицированной электронной подписи, при отправке из Личного кабинета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SzPct val="50000"/>
                        <a:buFontTx/>
                        <a:buNone/>
                      </a:pPr>
                      <a:endParaRPr lang="ru-RU" sz="1000" b="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250718"/>
                  </a:ext>
                </a:extLst>
              </a:tr>
              <a:tr h="1538634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каким налогам представлять Уведомление?</a:t>
                      </a:r>
                      <a:endParaRPr lang="ru-RU" sz="10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Юридические лица и индивидуальные предприниматели подают уведомление: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НДФЛ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страховым взносам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имущественным налогам </a:t>
                      </a:r>
                      <a:r>
                        <a:rPr lang="ru-RU" sz="1200" b="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юрлиц</a:t>
                      </a:r>
                      <a:endParaRPr lang="ru-RU" sz="12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упрощённой системе налогообложения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ЕСХН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035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60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:a16="http://schemas.microsoft.com/office/drawing/2014/main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9275" y="8931200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0E82C3-FF2C-0BE4-D24C-BAED266B1A9C}"/>
              </a:ext>
            </a:extLst>
          </p:cNvPr>
          <p:cNvSpPr txBox="1"/>
          <p:nvPr/>
        </p:nvSpPr>
        <p:spPr>
          <a:xfrm>
            <a:off x="4471746" y="904714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8FB865-D0F6-5275-10D3-1C9E0F4BC0D1}"/>
              </a:ext>
            </a:extLst>
          </p:cNvPr>
          <p:cNvSpPr txBox="1"/>
          <p:nvPr/>
        </p:nvSpPr>
        <p:spPr>
          <a:xfrm>
            <a:off x="552004" y="515131"/>
            <a:ext cx="610527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/>
              <a:t>Уведомления об исчисленных суммах. Что нужно знать?</a:t>
            </a:r>
            <a:endParaRPr lang="ru-RU" sz="2000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21883"/>
              </p:ext>
            </p:extLst>
          </p:nvPr>
        </p:nvGraphicFramePr>
        <p:xfrm>
          <a:off x="552006" y="1434226"/>
          <a:ext cx="5987826" cy="486578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4767">
                  <a:extLst>
                    <a:ext uri="{9D8B030D-6E8A-4147-A177-3AD203B41FA5}">
                      <a16:colId xmlns:a16="http://schemas.microsoft.com/office/drawing/2014/main" val="2605614683"/>
                    </a:ext>
                  </a:extLst>
                </a:gridCol>
                <a:gridCol w="3543059">
                  <a:extLst>
                    <a:ext uri="{9D8B030D-6E8A-4147-A177-3AD203B41FA5}">
                      <a16:colId xmlns:a16="http://schemas.microsoft.com/office/drawing/2014/main" val="3360677564"/>
                    </a:ext>
                  </a:extLst>
                </a:gridCol>
              </a:tblGrid>
              <a:tr h="232349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392177"/>
                  </a:ext>
                </a:extLst>
              </a:tr>
              <a:tr h="162219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 какие сроки подавать уведомление?</a:t>
                      </a:r>
                    </a:p>
                    <a:p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25 числа месяца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, в котором установлен срок уплаты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 декабре 2023 уведомление по НДФЛ представляется </a:t>
                      </a: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дважды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:</a:t>
                      </a:r>
                    </a:p>
                    <a:p>
                      <a:pPr marL="171450" indent="-171450" algn="l" defTabSz="685800" rtl="0" eaLnBrk="1" latinLnBrk="0" hangingPunct="1"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25 декабря 2023 года</a:t>
                      </a:r>
                      <a:r>
                        <a:rPr 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 </a:t>
                      </a:r>
                    </a:p>
                    <a:p>
                      <a:pPr marL="0" indent="0" algn="l" defTabSz="685800" rtl="0" eaLnBrk="1" latinLnBrk="0" hangingPunct="1"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отчетный</a:t>
                      </a:r>
                      <a:r>
                        <a:rPr lang="ru-RU" sz="10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период </a:t>
                      </a: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 ноября–22 декабря 2023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29 декабря 2023 года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0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отчетный период 23–31 декабря 2023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106732"/>
                  </a:ext>
                </a:extLst>
              </a:tr>
              <a:tr h="73462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Можно подать уведомление с отрицательными значениями?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Да. Такое уведомление может быть подано </a:t>
                      </a: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УСН и НДФЛ по доходам от предпринимательской деятельности 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за полугодие и девять месяцев к их уменьшению.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250718"/>
                  </a:ext>
                </a:extLst>
              </a:tr>
              <a:tr h="153863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Как</a:t>
                      </a:r>
                      <a:r>
                        <a:rPr lang="ru-RU" sz="1200" b="1" spc="-13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исправить ошибку в</a:t>
                      </a: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уведомлении? </a:t>
                      </a:r>
                      <a:endParaRPr lang="ru-RU" sz="1200" b="1" kern="1200" spc="-13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Подать новое уведомление: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«обнулить» старое уведомление (повторить реквизиты, а в сумме указать «0») и подать новое с верными реквизитами. 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если ошибка в сумме повторите реквизиты, а в сумме указать верное значение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035818"/>
                  </a:ext>
                </a:extLst>
              </a:tr>
            </a:tbl>
          </a:graphicData>
        </a:graphic>
      </p:graphicFrame>
      <p:grpSp>
        <p:nvGrpSpPr>
          <p:cNvPr id="28" name="Group 75"/>
          <p:cNvGrpSpPr>
            <a:grpSpLocks/>
          </p:cNvGrpSpPr>
          <p:nvPr/>
        </p:nvGrpSpPr>
        <p:grpSpPr>
          <a:xfrm>
            <a:off x="469991" y="7178762"/>
            <a:ext cx="1807476" cy="1543892"/>
            <a:chOff x="0" y="0"/>
            <a:chExt cx="2016125" cy="1889760"/>
          </a:xfrm>
        </p:grpSpPr>
        <p:sp>
          <p:nvSpPr>
            <p:cNvPr id="29" name="Graphic 76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0" name="Graphic 77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Graphic 78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Graphic 79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Graphic 80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4" name="Image 8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883" y="644627"/>
              <a:ext cx="1038224" cy="1038224"/>
            </a:xfrm>
            <a:prstGeom prst="rect">
              <a:avLst/>
            </a:prstGeom>
          </p:spPr>
        </p:pic>
        <p:sp>
          <p:nvSpPr>
            <p:cNvPr id="35" name="Textbox 82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10" dirty="0" err="1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Промостраница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36" name="Group 83"/>
          <p:cNvGrpSpPr>
            <a:grpSpLocks/>
          </p:cNvGrpSpPr>
          <p:nvPr/>
        </p:nvGrpSpPr>
        <p:grpSpPr>
          <a:xfrm>
            <a:off x="2434147" y="7173234"/>
            <a:ext cx="1905724" cy="1537559"/>
            <a:chOff x="0" y="0"/>
            <a:chExt cx="2016125" cy="1889760"/>
          </a:xfrm>
        </p:grpSpPr>
        <p:sp>
          <p:nvSpPr>
            <p:cNvPr id="37" name="Graphic 84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Graphic 85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9" name="Graphic 86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0" name="Graphic 87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1" name="Graphic 88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42" name="Image 8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883" y="644627"/>
              <a:ext cx="1038218" cy="1038225"/>
            </a:xfrm>
            <a:prstGeom prst="rect">
              <a:avLst/>
            </a:prstGeom>
          </p:spPr>
        </p:pic>
        <p:sp>
          <p:nvSpPr>
            <p:cNvPr id="43" name="Textbox 90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25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Частые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вопросы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44" name="Group 91"/>
          <p:cNvGrpSpPr>
            <a:grpSpLocks/>
          </p:cNvGrpSpPr>
          <p:nvPr/>
        </p:nvGrpSpPr>
        <p:grpSpPr>
          <a:xfrm>
            <a:off x="4523279" y="7165764"/>
            <a:ext cx="1893004" cy="1543892"/>
            <a:chOff x="0" y="0"/>
            <a:chExt cx="2016125" cy="1889760"/>
          </a:xfrm>
        </p:grpSpPr>
        <p:sp>
          <p:nvSpPr>
            <p:cNvPr id="45" name="Graphic 92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7" y="1817141"/>
                  </a:lnTo>
                  <a:lnTo>
                    <a:pt x="2015997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6" name="Graphic 93"/>
            <p:cNvSpPr/>
            <p:nvPr/>
          </p:nvSpPr>
          <p:spPr>
            <a:xfrm>
              <a:off x="674994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7" name="Graphic 94"/>
            <p:cNvSpPr/>
            <p:nvPr/>
          </p:nvSpPr>
          <p:spPr>
            <a:xfrm>
              <a:off x="80999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8" name="Graphic 95"/>
            <p:cNvSpPr/>
            <p:nvPr/>
          </p:nvSpPr>
          <p:spPr>
            <a:xfrm>
              <a:off x="163219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9" name="Graphic 96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50" name="Image 97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883" y="644627"/>
              <a:ext cx="1038225" cy="1038225"/>
            </a:xfrm>
            <a:prstGeom prst="rect">
              <a:avLst/>
            </a:prstGeom>
          </p:spPr>
        </p:pic>
        <p:sp>
          <p:nvSpPr>
            <p:cNvPr id="51" name="Textbox 98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6540" marR="332105">
                <a:spcAft>
                  <a:spcPts val="0"/>
                </a:spcAft>
              </a:pP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Центр</a:t>
              </a:r>
              <a:r>
                <a:rPr lang="ru-RU" sz="1000" b="1" spc="-6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 </a:t>
              </a: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оперативной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помощи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0101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492</TotalTime>
  <Words>309</Words>
  <Application>Microsoft Office PowerPoint</Application>
  <PresentationFormat>Лист A4 (210x297 мм)</PresentationFormat>
  <Paragraphs>45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Golos Text</vt:lpstr>
      <vt:lpstr>Arial</vt:lpstr>
      <vt:lpstr>Wingdings</vt:lpstr>
      <vt:lpstr>Calibri</vt:lpstr>
      <vt:lpstr>Times New Roman</vt:lpstr>
      <vt:lpstr>Roboto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Hamlet Markarian</dc:creator>
  <cp:lastModifiedBy>u19_02</cp:lastModifiedBy>
  <cp:revision>111</cp:revision>
  <cp:lastPrinted>2023-10-31T11:14:16Z</cp:lastPrinted>
  <dcterms:created xsi:type="dcterms:W3CDTF">2023-03-21T12:09:25Z</dcterms:created>
  <dcterms:modified xsi:type="dcterms:W3CDTF">2023-11-30T09:29:17Z</dcterms:modified>
</cp:coreProperties>
</file>